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60" r:id="rId2"/>
    <p:sldMasterId id="2147483861" r:id="rId3"/>
  </p:sldMasterIdLst>
  <p:sldIdLst>
    <p:sldId id="256" r:id="rId4"/>
    <p:sldId id="258" r:id="rId5"/>
    <p:sldId id="263" r:id="rId6"/>
    <p:sldId id="264" r:id="rId7"/>
    <p:sldId id="262" r:id="rId8"/>
    <p:sldId id="265" r:id="rId9"/>
    <p:sldId id="266" r:id="rId10"/>
    <p:sldId id="267" r:id="rId11"/>
    <p:sldId id="269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5486400" cy="439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344567055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9168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6576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787900" y="0"/>
            <a:ext cx="7416800" cy="68710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19"/>
              <a:gd name="connsiteX1" fmla="*/ 2000 w 10000"/>
              <a:gd name="connsiteY1" fmla="*/ 0 h 10019"/>
              <a:gd name="connsiteX2" fmla="*/ 10000 w 10000"/>
              <a:gd name="connsiteY2" fmla="*/ 0 h 10019"/>
              <a:gd name="connsiteX3" fmla="*/ 9986 w 10000"/>
              <a:gd name="connsiteY3" fmla="*/ 10019 h 10019"/>
              <a:gd name="connsiteX4" fmla="*/ 0 w 10000"/>
              <a:gd name="connsiteY4" fmla="*/ 10000 h 1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9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5" y="3340"/>
                  <a:pt x="9991" y="6679"/>
                  <a:pt x="9986" y="10019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46100" y="2413000"/>
            <a:ext cx="4775200" cy="1435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500"/>
              </a:lnSpc>
              <a:spcBef>
                <a:spcPts val="0"/>
              </a:spcBef>
              <a:buNone/>
              <a:defRPr sz="4500">
                <a:solidFill>
                  <a:schemeClr val="tx1">
                    <a:lumMod val="65000"/>
                    <a:lumOff val="35000"/>
                  </a:schemeClr>
                </a:solidFill>
                <a:latin typeface="CSM Bold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6100" y="4273715"/>
            <a:ext cx="4419600" cy="9205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618490" y="3867315"/>
            <a:ext cx="1252221" cy="54610"/>
            <a:chOff x="0" y="0"/>
            <a:chExt cx="1179604" cy="5461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393192" cy="54610"/>
            </a:xfrm>
            <a:prstGeom prst="rect">
              <a:avLst/>
            </a:prstGeom>
            <a:solidFill>
              <a:srgbClr val="FA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269" y="0"/>
              <a:ext cx="393065" cy="54610"/>
            </a:xfrm>
            <a:prstGeom prst="rect">
              <a:avLst/>
            </a:prstGeom>
            <a:solidFill>
              <a:srgbClr val="D718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6539" y="0"/>
              <a:ext cx="393065" cy="54610"/>
            </a:xfrm>
            <a:prstGeom prst="rect">
              <a:avLst/>
            </a:prstGeom>
            <a:solidFill>
              <a:srgbClr val="108F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Text Box 4"/>
          <p:cNvSpPr txBox="1"/>
          <p:nvPr userDrawn="1"/>
        </p:nvSpPr>
        <p:spPr>
          <a:xfrm>
            <a:off x="451168" y="6261100"/>
            <a:ext cx="2839085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 Box 5"/>
          <p:cNvSpPr txBox="1"/>
          <p:nvPr userDrawn="1"/>
        </p:nvSpPr>
        <p:spPr>
          <a:xfrm>
            <a:off x="9684068" y="6261100"/>
            <a:ext cx="1122680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csm.tech</a:t>
            </a:r>
            <a:r>
              <a:rPr lang="en-US" sz="1200" b="1" dirty="0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endParaRPr lang="en-US" sz="1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/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68" y="6324600"/>
            <a:ext cx="1060450" cy="16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6978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581025"/>
            <a:ext cx="10515600" cy="72707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SM Book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8600" y="1778000"/>
            <a:ext cx="7518400" cy="3873500"/>
          </a:xfrm>
          <a:prstGeom prst="rect">
            <a:avLst/>
          </a:prstGeo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01</a:t>
            </a:r>
          </a:p>
          <a:p>
            <a:pPr lvl="0"/>
            <a:r>
              <a:rPr lang="en-US" dirty="0"/>
              <a:t>Title 02</a:t>
            </a:r>
          </a:p>
          <a:p>
            <a:pPr lvl="0"/>
            <a:r>
              <a:rPr lang="en-US" dirty="0"/>
              <a:t>Title 03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28" y="266700"/>
            <a:ext cx="1632856" cy="317500"/>
          </a:xfrm>
          <a:prstGeom prst="rect">
            <a:avLst/>
          </a:prstGeom>
        </p:spPr>
      </p:pic>
      <p:sp>
        <p:nvSpPr>
          <p:cNvPr id="14" name="Text Box 15"/>
          <p:cNvSpPr txBox="1"/>
          <p:nvPr userDrawn="1"/>
        </p:nvSpPr>
        <p:spPr>
          <a:xfrm>
            <a:off x="288925" y="6197600"/>
            <a:ext cx="2838958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475248" y="6197600"/>
            <a:ext cx="2307223" cy="304800"/>
            <a:chOff x="4903248" y="6311900"/>
            <a:chExt cx="2307223" cy="304800"/>
          </a:xfrm>
        </p:grpSpPr>
        <p:sp>
          <p:nvSpPr>
            <p:cNvPr id="16" name="Text Box 16"/>
            <p:cNvSpPr txBox="1"/>
            <p:nvPr userDrawn="1"/>
          </p:nvSpPr>
          <p:spPr>
            <a:xfrm>
              <a:off x="4903248" y="6311900"/>
              <a:ext cx="1122630" cy="3048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err="1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csm.tech</a:t>
              </a:r>
              <a:r>
                <a:rPr lang="en-US" sz="1200" b="1" dirty="0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71" y="6367131"/>
              <a:ext cx="1371600" cy="217658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2807"/>
            <a:ext cx="12192000" cy="310593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948690" y="1361439"/>
            <a:ext cx="1252221" cy="54610"/>
            <a:chOff x="0" y="0"/>
            <a:chExt cx="1179604" cy="54610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393192" cy="54610"/>
            </a:xfrm>
            <a:prstGeom prst="rect">
              <a:avLst/>
            </a:prstGeom>
            <a:solidFill>
              <a:srgbClr val="FA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93269" y="0"/>
              <a:ext cx="393065" cy="54610"/>
            </a:xfrm>
            <a:prstGeom prst="rect">
              <a:avLst/>
            </a:prstGeom>
            <a:solidFill>
              <a:srgbClr val="D718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86539" y="0"/>
              <a:ext cx="393065" cy="54610"/>
            </a:xfrm>
            <a:prstGeom prst="rect">
              <a:avLst/>
            </a:prstGeom>
            <a:solidFill>
              <a:srgbClr val="108F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095163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20626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689101"/>
            <a:ext cx="10515600" cy="4400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835025"/>
            <a:ext cx="8191500" cy="536575"/>
          </a:xfrm>
          <a:prstGeom prst="rect">
            <a:avLst/>
          </a:prstGeom>
        </p:spPr>
        <p:txBody>
          <a:bodyPr/>
          <a:lstStyle>
            <a:lvl1pPr>
              <a:defRPr lang="en-US" sz="1100">
                <a:effectLst/>
              </a:defRPr>
            </a:lvl1pPr>
          </a:lstStyle>
          <a:p>
            <a:r>
              <a:rPr lang="en-US" sz="3200" dirty="0">
                <a:solidFill>
                  <a:srgbClr val="000000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Page Title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070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265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0735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5586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529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4927600" cy="439420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500" baseline="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Bullet Point 1</a:t>
            </a:r>
          </a:p>
          <a:p>
            <a:pPr lvl="0"/>
            <a:r>
              <a:rPr lang="en-US" dirty="0"/>
              <a:t>Bullet Point 2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789738" y="1549400"/>
            <a:ext cx="5072062" cy="4394200"/>
          </a:xfrm>
          <a:custGeom>
            <a:avLst/>
            <a:gdLst>
              <a:gd name="connsiteX0" fmla="*/ 0 w 5072062"/>
              <a:gd name="connsiteY0" fmla="*/ 0 h 4394200"/>
              <a:gd name="connsiteX1" fmla="*/ 5072062 w 5072062"/>
              <a:gd name="connsiteY1" fmla="*/ 0 h 4394200"/>
              <a:gd name="connsiteX2" fmla="*/ 5072062 w 5072062"/>
              <a:gd name="connsiteY2" fmla="*/ 4394200 h 4394200"/>
              <a:gd name="connsiteX3" fmla="*/ 0 w 5072062"/>
              <a:gd name="connsiteY3" fmla="*/ 4394200 h 4394200"/>
              <a:gd name="connsiteX4" fmla="*/ 0 w 5072062"/>
              <a:gd name="connsiteY4" fmla="*/ 0 h 4394200"/>
              <a:gd name="connsiteX0" fmla="*/ 1075266 w 5072062"/>
              <a:gd name="connsiteY0" fmla="*/ 0 h 4394200"/>
              <a:gd name="connsiteX1" fmla="*/ 5072062 w 5072062"/>
              <a:gd name="connsiteY1" fmla="*/ 0 h 4394200"/>
              <a:gd name="connsiteX2" fmla="*/ 5072062 w 5072062"/>
              <a:gd name="connsiteY2" fmla="*/ 4394200 h 4394200"/>
              <a:gd name="connsiteX3" fmla="*/ 0 w 5072062"/>
              <a:gd name="connsiteY3" fmla="*/ 4394200 h 4394200"/>
              <a:gd name="connsiteX4" fmla="*/ 1075266 w 5072062"/>
              <a:gd name="connsiteY4" fmla="*/ 0 h 439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62" h="4394200">
                <a:moveTo>
                  <a:pt x="1075266" y="0"/>
                </a:moveTo>
                <a:lnTo>
                  <a:pt x="5072062" y="0"/>
                </a:lnTo>
                <a:lnTo>
                  <a:pt x="5072062" y="4394200"/>
                </a:lnTo>
                <a:lnTo>
                  <a:pt x="0" y="4394200"/>
                </a:lnTo>
                <a:lnTo>
                  <a:pt x="1075266" y="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1020618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3883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6800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4041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8624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237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704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4473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5486400" cy="439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206719967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556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93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539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004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7832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96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202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9158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9006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721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7470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81211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5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0321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11810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0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4719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7669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787900" y="0"/>
            <a:ext cx="7416800" cy="68710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19"/>
              <a:gd name="connsiteX1" fmla="*/ 2000 w 10000"/>
              <a:gd name="connsiteY1" fmla="*/ 0 h 10019"/>
              <a:gd name="connsiteX2" fmla="*/ 10000 w 10000"/>
              <a:gd name="connsiteY2" fmla="*/ 0 h 10019"/>
              <a:gd name="connsiteX3" fmla="*/ 9986 w 10000"/>
              <a:gd name="connsiteY3" fmla="*/ 10019 h 10019"/>
              <a:gd name="connsiteX4" fmla="*/ 0 w 10000"/>
              <a:gd name="connsiteY4" fmla="*/ 10000 h 1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9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5" y="3340"/>
                  <a:pt x="9991" y="6679"/>
                  <a:pt x="9986" y="10019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46100" y="2413000"/>
            <a:ext cx="4775200" cy="1435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500"/>
              </a:lnSpc>
              <a:spcBef>
                <a:spcPts val="0"/>
              </a:spcBef>
              <a:buNone/>
              <a:defRPr sz="4500">
                <a:solidFill>
                  <a:schemeClr val="tx1">
                    <a:lumMod val="65000"/>
                    <a:lumOff val="35000"/>
                  </a:schemeClr>
                </a:solidFill>
                <a:latin typeface="CSM Bold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6100" y="4273715"/>
            <a:ext cx="4419600" cy="9205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618490" y="3867315"/>
            <a:ext cx="1252221" cy="54610"/>
            <a:chOff x="0" y="0"/>
            <a:chExt cx="1179604" cy="5461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393192" cy="54610"/>
            </a:xfrm>
            <a:prstGeom prst="rect">
              <a:avLst/>
            </a:prstGeom>
            <a:solidFill>
              <a:srgbClr val="FA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269" y="0"/>
              <a:ext cx="393065" cy="54610"/>
            </a:xfrm>
            <a:prstGeom prst="rect">
              <a:avLst/>
            </a:prstGeom>
            <a:solidFill>
              <a:srgbClr val="D718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6539" y="0"/>
              <a:ext cx="393065" cy="54610"/>
            </a:xfrm>
            <a:prstGeom prst="rect">
              <a:avLst/>
            </a:prstGeom>
            <a:solidFill>
              <a:srgbClr val="108F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Text Box 4"/>
          <p:cNvSpPr txBox="1"/>
          <p:nvPr userDrawn="1"/>
        </p:nvSpPr>
        <p:spPr>
          <a:xfrm>
            <a:off x="451168" y="6261100"/>
            <a:ext cx="2839085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 Box 5"/>
          <p:cNvSpPr txBox="1"/>
          <p:nvPr userDrawn="1"/>
        </p:nvSpPr>
        <p:spPr>
          <a:xfrm>
            <a:off x="9684068" y="6261100"/>
            <a:ext cx="1122680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csm.tech</a:t>
            </a:r>
            <a:r>
              <a:rPr lang="en-US" sz="1200" b="1" dirty="0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endParaRPr lang="en-US" sz="1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/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68" y="6324600"/>
            <a:ext cx="1060450" cy="16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9027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5486400" cy="439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7345546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1139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270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200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7609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736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28" y="266700"/>
            <a:ext cx="1632856" cy="317500"/>
          </a:xfrm>
          <a:prstGeom prst="rect">
            <a:avLst/>
          </a:prstGeom>
        </p:spPr>
      </p:pic>
      <p:sp>
        <p:nvSpPr>
          <p:cNvPr id="8" name="Text Box 15"/>
          <p:cNvSpPr txBox="1"/>
          <p:nvPr userDrawn="1"/>
        </p:nvSpPr>
        <p:spPr>
          <a:xfrm>
            <a:off x="811439" y="6197600"/>
            <a:ext cx="2838958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475248" y="6197600"/>
            <a:ext cx="2307223" cy="304800"/>
            <a:chOff x="4903248" y="6311900"/>
            <a:chExt cx="2307223" cy="304800"/>
          </a:xfrm>
        </p:grpSpPr>
        <p:sp>
          <p:nvSpPr>
            <p:cNvPr id="10" name="Text Box 16"/>
            <p:cNvSpPr txBox="1"/>
            <p:nvPr userDrawn="1"/>
          </p:nvSpPr>
          <p:spPr>
            <a:xfrm>
              <a:off x="4903248" y="6311900"/>
              <a:ext cx="1122630" cy="3048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err="1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csm.tech</a:t>
              </a:r>
              <a:r>
                <a:rPr lang="en-US" sz="1200" b="1" dirty="0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71" y="6367131"/>
              <a:ext cx="1371600" cy="217658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3701" b="-671"/>
          <a:stretch/>
        </p:blipFill>
        <p:spPr>
          <a:xfrm rot="5400000">
            <a:off x="-3287508" y="3275632"/>
            <a:ext cx="6863938" cy="3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713" r:id="rId12"/>
    <p:sldLayoutId id="2147483672" r:id="rId13"/>
    <p:sldLayoutId id="2147483673" r:id="rId14"/>
    <p:sldLayoutId id="2147483651" r:id="rId15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8418"/>
            <a:ext cx="12192000" cy="2109582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3708400" y="2667000"/>
            <a:ext cx="4775200" cy="812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anose="020B0604020202020204" pitchFamily="34" charset="0"/>
              <a:buNone/>
              <a:defRPr sz="4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ld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SM Book" pitchFamily="50" charset="0"/>
              </a:rPr>
              <a:t>Thank You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0" y="1486591"/>
            <a:ext cx="2194560" cy="4267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5219700" y="3783965"/>
            <a:ext cx="17526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9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12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D6999B5-639B-013D-A5B1-FB0621856C9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28" y="266700"/>
            <a:ext cx="1632856" cy="317500"/>
          </a:xfrm>
          <a:prstGeom prst="rect">
            <a:avLst/>
          </a:prstGeom>
        </p:spPr>
      </p:pic>
      <p:sp>
        <p:nvSpPr>
          <p:cNvPr id="9" name="Text Box 15">
            <a:extLst>
              <a:ext uri="{FF2B5EF4-FFF2-40B4-BE49-F238E27FC236}">
                <a16:creationId xmlns="" xmlns:a16="http://schemas.microsoft.com/office/drawing/2014/main" id="{2904CCF3-5203-5667-9D42-4F906E1033D4}"/>
              </a:ext>
            </a:extLst>
          </p:cNvPr>
          <p:cNvSpPr txBox="1"/>
          <p:nvPr userDrawn="1"/>
        </p:nvSpPr>
        <p:spPr>
          <a:xfrm>
            <a:off x="811439" y="6197600"/>
            <a:ext cx="2838958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3504D638-166E-CB4F-4645-1835E322CC68}"/>
              </a:ext>
            </a:extLst>
          </p:cNvPr>
          <p:cNvGrpSpPr/>
          <p:nvPr userDrawn="1"/>
        </p:nvGrpSpPr>
        <p:grpSpPr>
          <a:xfrm>
            <a:off x="9475248" y="6197600"/>
            <a:ext cx="2307223" cy="304800"/>
            <a:chOff x="4903248" y="6311900"/>
            <a:chExt cx="2307223" cy="304800"/>
          </a:xfrm>
        </p:grpSpPr>
        <p:sp>
          <p:nvSpPr>
            <p:cNvPr id="11" name="Text Box 16">
              <a:extLst>
                <a:ext uri="{FF2B5EF4-FFF2-40B4-BE49-F238E27FC236}">
                  <a16:creationId xmlns="" xmlns:a16="http://schemas.microsoft.com/office/drawing/2014/main" id="{8A5861A5-5257-744F-16E0-76DB7E258B93}"/>
                </a:ext>
              </a:extLst>
            </p:cNvPr>
            <p:cNvSpPr txBox="1"/>
            <p:nvPr userDrawn="1"/>
          </p:nvSpPr>
          <p:spPr>
            <a:xfrm>
              <a:off x="4903248" y="6311900"/>
              <a:ext cx="1122630" cy="3048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err="1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csm.tech</a:t>
              </a:r>
              <a:r>
                <a:rPr lang="en-US" sz="1200" b="1" dirty="0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8B5DA070-C3A6-B98A-2BC4-45D3346CE6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71" y="6367131"/>
              <a:ext cx="1371600" cy="217658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5F63189-8695-D809-877F-00DB3608F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3701" b="-671"/>
          <a:stretch/>
        </p:blipFill>
        <p:spPr>
          <a:xfrm rot="5400000">
            <a:off x="-3287508" y="3275632"/>
            <a:ext cx="6863938" cy="3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1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  <p:sldLayoutId id="2147483879" r:id="rId18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1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17" r="14017"/>
          <a:stretch>
            <a:fillRect/>
          </a:stretch>
        </p:blipFill>
        <p:spPr>
          <a:solidFill>
            <a:srgbClr val="002060"/>
          </a:solidFill>
        </p:spPr>
      </p:pic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BUSINESS</a:t>
            </a:r>
          </a:p>
          <a:p>
            <a:r>
              <a:rPr lang="en-US" dirty="0"/>
              <a:t>COVER PAGE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ORACLE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5" y="1320800"/>
            <a:ext cx="2285999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13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08842" cy="6508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Conversion Functions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229360"/>
            <a:ext cx="11377508" cy="4714240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These are functions that help us to convert a value in one form to another form. </a:t>
            </a: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NVL</a:t>
            </a:r>
            <a:endParaRPr lang="en-US" sz="28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NVL2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TO_CHAR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TO_NUMBER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TO_DATE </a:t>
            </a: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Write a query which add 5 days to the given date 23-dec-22 ?</a:t>
            </a: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94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121721" cy="6508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Conversion Functions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229360"/>
            <a:ext cx="11377508" cy="471424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Write a query to convert given date string into client requirement format using </a:t>
            </a:r>
            <a:r>
              <a:rPr lang="en-US" sz="3600" dirty="0" err="1">
                <a:solidFill>
                  <a:srgbClr val="0070C0"/>
                </a:solidFill>
              </a:rPr>
              <a:t>to_char</a:t>
            </a:r>
            <a:r>
              <a:rPr lang="en-US" sz="3600" dirty="0">
                <a:solidFill>
                  <a:srgbClr val="0070C0"/>
                </a:solidFill>
              </a:rPr>
              <a:t>() function ?</a:t>
            </a: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Given date is '15-jun-23' and expected format '15/JUNE/2013'</a:t>
            </a:r>
          </a:p>
          <a:p>
            <a:pPr>
              <a:lnSpc>
                <a:spcPts val="2500"/>
              </a:lnSpc>
            </a:pPr>
            <a:endParaRPr lang="en-US" sz="36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Write a query to display the employees who are joining in the month December from </a:t>
            </a:r>
            <a:r>
              <a:rPr lang="en-US" sz="3600" dirty="0" err="1">
                <a:solidFill>
                  <a:srgbClr val="0070C0"/>
                </a:solidFill>
              </a:rPr>
              <a:t>emp</a:t>
            </a:r>
            <a:r>
              <a:rPr lang="en-US" sz="3600" dirty="0">
                <a:solidFill>
                  <a:srgbClr val="0070C0"/>
                </a:solidFill>
              </a:rPr>
              <a:t> table using </a:t>
            </a:r>
            <a:r>
              <a:rPr lang="en-US" sz="3600" dirty="0" err="1">
                <a:solidFill>
                  <a:srgbClr val="0070C0"/>
                </a:solidFill>
              </a:rPr>
              <a:t>to_cahr</a:t>
            </a:r>
            <a:r>
              <a:rPr lang="en-US" sz="3600" dirty="0">
                <a:solidFill>
                  <a:srgbClr val="0070C0"/>
                </a:solidFill>
              </a:rPr>
              <a:t>() ?</a:t>
            </a:r>
          </a:p>
          <a:p>
            <a:pPr>
              <a:lnSpc>
                <a:spcPts val="2500"/>
              </a:lnSpc>
            </a:pPr>
            <a:endParaRPr lang="en-US" sz="36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Write a query to display the employees who are joining in the year 81 from </a:t>
            </a:r>
            <a:r>
              <a:rPr lang="en-US" sz="3600" dirty="0" err="1">
                <a:solidFill>
                  <a:srgbClr val="0070C0"/>
                </a:solidFill>
              </a:rPr>
              <a:t>emp</a:t>
            </a:r>
            <a:r>
              <a:rPr lang="en-US" sz="3600" dirty="0">
                <a:solidFill>
                  <a:srgbClr val="0070C0"/>
                </a:solidFill>
              </a:rPr>
              <a:t> table using </a:t>
            </a:r>
            <a:r>
              <a:rPr lang="en-US" sz="3600" dirty="0" err="1">
                <a:solidFill>
                  <a:srgbClr val="0070C0"/>
                </a:solidFill>
              </a:rPr>
              <a:t>to_char</a:t>
            </a:r>
            <a:r>
              <a:rPr lang="en-US" sz="3600" dirty="0">
                <a:solidFill>
                  <a:srgbClr val="0070C0"/>
                </a:solidFill>
              </a:rPr>
              <a:t>() ?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5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1" y="365125"/>
            <a:ext cx="10035489" cy="133854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Multiple Row Functions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549398"/>
            <a:ext cx="11377508" cy="4812765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400" dirty="0">
                <a:solidFill>
                  <a:srgbClr val="0070C0"/>
                </a:solidFill>
              </a:rPr>
              <a:t>AVG: </a:t>
            </a:r>
          </a:p>
          <a:p>
            <a:pPr>
              <a:lnSpc>
                <a:spcPts val="2500"/>
              </a:lnSpc>
            </a:pPr>
            <a:r>
              <a:rPr lang="en-US" sz="2400" dirty="0">
                <a:solidFill>
                  <a:srgbClr val="0070C0"/>
                </a:solidFill>
              </a:rPr>
              <a:t>It retrieves the average value of the number of rows in a table by ignoring the null value</a:t>
            </a:r>
          </a:p>
          <a:p>
            <a:pPr>
              <a:lnSpc>
                <a:spcPts val="2500"/>
              </a:lnSpc>
            </a:pPr>
            <a:r>
              <a:rPr lang="en-US" sz="2400" dirty="0" smtClean="0">
                <a:solidFill>
                  <a:srgbClr val="0070C0"/>
                </a:solidFill>
              </a:rPr>
              <a:t>COUNT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</a:p>
          <a:p>
            <a:pPr>
              <a:lnSpc>
                <a:spcPts val="2500"/>
              </a:lnSpc>
            </a:pPr>
            <a:r>
              <a:rPr lang="en-US" sz="2400" dirty="0">
                <a:solidFill>
                  <a:srgbClr val="0070C0"/>
                </a:solidFill>
              </a:rPr>
              <a:t>It retrieves the number of rows (count all selected rows using *, including duplicates and rows with null values)</a:t>
            </a:r>
          </a:p>
          <a:p>
            <a:pPr>
              <a:lnSpc>
                <a:spcPts val="2500"/>
              </a:lnSpc>
            </a:pPr>
            <a:r>
              <a:rPr lang="en-US" sz="2400" dirty="0" smtClean="0">
                <a:solidFill>
                  <a:srgbClr val="0070C0"/>
                </a:solidFill>
              </a:rPr>
              <a:t>MAX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</a:p>
          <a:p>
            <a:pPr>
              <a:lnSpc>
                <a:spcPts val="2500"/>
              </a:lnSpc>
            </a:pPr>
            <a:r>
              <a:rPr lang="en-US" sz="2400" dirty="0">
                <a:solidFill>
                  <a:srgbClr val="0070C0"/>
                </a:solidFill>
              </a:rPr>
              <a:t>It retrieves the maximum value of the expression, ignores null </a:t>
            </a:r>
            <a:r>
              <a:rPr lang="en-US" sz="2400" dirty="0" smtClean="0">
                <a:solidFill>
                  <a:srgbClr val="0070C0"/>
                </a:solidFill>
              </a:rPr>
              <a:t>values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20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1" y="365126"/>
            <a:ext cx="10421855" cy="716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Multiple Row Functions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33137" y="1703672"/>
            <a:ext cx="11494703" cy="4239927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MIN: 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It retrieves the minimum value of the expression, ignores null values</a:t>
            </a:r>
          </a:p>
          <a:p>
            <a:pPr>
              <a:lnSpc>
                <a:spcPts val="2500"/>
              </a:lnSpc>
            </a:pPr>
            <a:endParaRPr lang="en-US" sz="28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SUM: 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It retrieves the sum of values of the number of rows in a table, it ignores null values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97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2" y="365126"/>
            <a:ext cx="8919678" cy="69365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Multiple Row Functions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058779"/>
            <a:ext cx="11542829" cy="5039093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Write a query to display </a:t>
            </a:r>
            <a:r>
              <a:rPr lang="en-US" sz="3200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number 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of employees in each department from </a:t>
            </a:r>
            <a:r>
              <a:rPr lang="en-US" sz="3200" dirty="0" err="1">
                <a:solidFill>
                  <a:srgbClr val="FF000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 table using group by clause </a:t>
            </a:r>
            <a:r>
              <a:rPr lang="en-US" sz="3200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?</a:t>
            </a:r>
            <a:endParaRPr lang="en-US" sz="3200" dirty="0">
              <a:solidFill>
                <a:srgbClr val="FF000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B0F0"/>
                </a:solidFill>
                <a:latin typeface="Constantia" panose="02030602050306030303" pitchFamily="18" charset="0"/>
              </a:rPr>
              <a:t>Write a query to display </a:t>
            </a:r>
            <a:r>
              <a:rPr lang="en-US" sz="3200" dirty="0" err="1">
                <a:solidFill>
                  <a:srgbClr val="00B0F0"/>
                </a:solidFill>
                <a:latin typeface="Constantia" panose="02030602050306030303" pitchFamily="18" charset="0"/>
              </a:rPr>
              <a:t>numbef</a:t>
            </a:r>
            <a:r>
              <a:rPr lang="en-US" sz="3200" dirty="0">
                <a:solidFill>
                  <a:srgbClr val="00B0F0"/>
                </a:solidFill>
                <a:latin typeface="Constantia" panose="02030602050306030303" pitchFamily="18" charset="0"/>
              </a:rPr>
              <a:t> of employees in each job from </a:t>
            </a:r>
            <a:r>
              <a:rPr lang="en-US" sz="3200" dirty="0" err="1">
                <a:solidFill>
                  <a:srgbClr val="00B0F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00B0F0"/>
                </a:solidFill>
                <a:latin typeface="Constantia" panose="02030602050306030303" pitchFamily="18" charset="0"/>
              </a:rPr>
              <a:t> table using group by clause </a:t>
            </a:r>
            <a:r>
              <a:rPr lang="en-US" sz="3200" dirty="0" smtClean="0">
                <a:solidFill>
                  <a:srgbClr val="00B0F0"/>
                </a:solidFill>
                <a:latin typeface="Constantia" panose="02030602050306030303" pitchFamily="18" charset="0"/>
              </a:rPr>
              <a:t>?</a:t>
            </a:r>
            <a:endParaRPr lang="en-US" sz="3200" dirty="0">
              <a:solidFill>
                <a:srgbClr val="00B0F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Write a query to display those departments having more than 3 employees from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table by using group by clause 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?</a:t>
            </a: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Write a query to display those departments having more than 12,000 </a:t>
            </a:r>
            <a:r>
              <a:rPr lang="en-US" sz="3200" dirty="0" err="1">
                <a:solidFill>
                  <a:srgbClr val="FF0000"/>
                </a:solidFill>
                <a:latin typeface="Constantia" panose="02030602050306030303" pitchFamily="18" charset="0"/>
              </a:rPr>
              <a:t>sumsal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 from </a:t>
            </a:r>
            <a:r>
              <a:rPr lang="en-US" sz="3200" dirty="0" err="1">
                <a:solidFill>
                  <a:srgbClr val="FF000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 table by using group by clause </a:t>
            </a:r>
            <a:r>
              <a:rPr lang="en-US" sz="3200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?</a:t>
            </a:r>
            <a:endParaRPr lang="en-US" sz="3200" dirty="0">
              <a:solidFill>
                <a:srgbClr val="FF000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Write a query to display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year,number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of employees per year in which more than one employee was hired from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table using group by clause 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?</a:t>
            </a: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Write a query to display those </a:t>
            </a:r>
            <a:r>
              <a:rPr lang="en-US" sz="3200" dirty="0" err="1">
                <a:solidFill>
                  <a:srgbClr val="FF0000"/>
                </a:solidFill>
                <a:latin typeface="Constantia" panose="02030602050306030303" pitchFamily="18" charset="0"/>
              </a:rPr>
              <a:t>deptno,sum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(</a:t>
            </a:r>
            <a:r>
              <a:rPr lang="en-US" sz="3200" dirty="0" err="1">
                <a:solidFill>
                  <a:srgbClr val="FF0000"/>
                </a:solidFill>
                <a:latin typeface="Constantia" panose="02030602050306030303" pitchFamily="18" charset="0"/>
              </a:rPr>
              <a:t>sal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) having more than 3 employees from </a:t>
            </a:r>
            <a:r>
              <a:rPr lang="en-US" sz="3200" dirty="0" err="1">
                <a:solidFill>
                  <a:srgbClr val="FF000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 table by using group by clause ?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88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2" y="214162"/>
            <a:ext cx="9018058" cy="84461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Analytical function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058779"/>
            <a:ext cx="11542829" cy="5039093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row_number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()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rank()</a:t>
            </a:r>
          </a:p>
          <a:p>
            <a:pPr>
              <a:lnSpc>
                <a:spcPts val="2500"/>
              </a:lnSpc>
            </a:pP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dense_rank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()</a:t>
            </a:r>
          </a:p>
          <a:p>
            <a:pPr>
              <a:lnSpc>
                <a:spcPts val="2500"/>
              </a:lnSpc>
            </a:pPr>
            <a:r>
              <a:rPr lang="en-US" sz="32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Syn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:</a:t>
            </a:r>
          </a:p>
          <a:p>
            <a:pPr>
              <a:lnSpc>
                <a:spcPts val="2500"/>
              </a:lnSpc>
            </a:pP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AnalyticalFunctionName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() over([partition by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colname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] order by &lt;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columnname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&gt; [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asc|desc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])</a:t>
            </a: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Note:</a:t>
            </a:r>
          </a:p>
          <a:p>
            <a:pPr algn="just">
              <a:lnSpc>
                <a:spcPts val="2500"/>
              </a:lnSpc>
            </a:pP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row_number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() analytical function automatically assigns different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 algn="just"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rank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numbers when values are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same,where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as rank() and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 algn="just">
              <a:lnSpc>
                <a:spcPts val="2500"/>
              </a:lnSpc>
            </a:pPr>
            <a:r>
              <a:rPr lang="en-US" sz="32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dense_rank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() analytical functions automatically assigns same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 algn="just"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rank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number when values are same.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09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764" y="214162"/>
            <a:ext cx="9586762" cy="103712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Set operator: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058779"/>
            <a:ext cx="11542829" cy="5039093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Set operators are used to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retrive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data from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signle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or</a:t>
            </a: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multiple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tables.These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operators are also called as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Vertical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Join</a:t>
            </a: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1.Union:-It returns unique values and also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automatically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sorting data.</a:t>
            </a: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2.Union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all:It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returns unique + duplicate data.(no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automatic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sorting)</a:t>
            </a: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3.Intersect:=It returns common values.</a:t>
            </a: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4.Minus:Value are in first query those values are not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in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second query.</a:t>
            </a: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856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Decode function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395128"/>
            <a:ext cx="11542829" cy="4702744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It is a conversion function which is used to decoding the values.</a:t>
            </a:r>
          </a:p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Decode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function internally used equal operator.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decode(colname,value1,statement1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             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              ,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value2,statement2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             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              ,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value3,statement3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                    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       ,...</a:t>
            </a: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                    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       ,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statementN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)</a:t>
            </a: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87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Decode function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395128"/>
            <a:ext cx="11542829" cy="4702744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  <a:latin typeface="Constantia" panose="02030602050306030303" pitchFamily="18" charset="0"/>
              </a:rPr>
              <a:t>ex:</a:t>
            </a: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  <a:latin typeface="Constantia" panose="02030602050306030303" pitchFamily="18" charset="0"/>
              </a:rPr>
              <a:t>select decode(1,2,3,4,5,6,7,8) res from dual</a:t>
            </a:r>
            <a:r>
              <a:rPr lang="en-US" sz="36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;</a:t>
            </a:r>
            <a:endParaRPr lang="en-US" sz="36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6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output:8</a:t>
            </a:r>
            <a:endParaRPr lang="en-US" sz="36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  <a:latin typeface="Constantia" panose="02030602050306030303" pitchFamily="18" charset="0"/>
              </a:rPr>
              <a:t>select decode(1,2,3,1,5,6,7) res from dual</a:t>
            </a:r>
            <a:r>
              <a:rPr lang="en-US" sz="36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;</a:t>
            </a:r>
            <a:endParaRPr lang="en-US" sz="36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6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output:5</a:t>
            </a:r>
            <a:endParaRPr lang="en-US" sz="36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  <a:latin typeface="Constantia" panose="02030602050306030303" pitchFamily="18" charset="0"/>
              </a:rPr>
              <a:t>select decode(1,2,3,1,5,1,7) res from dual</a:t>
            </a:r>
            <a:r>
              <a:rPr lang="en-US" sz="36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;</a:t>
            </a:r>
            <a:endParaRPr lang="en-US" sz="36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6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output:5</a:t>
            </a:r>
            <a:endParaRPr lang="en-US" sz="36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  <a:latin typeface="Constantia" panose="02030602050306030303" pitchFamily="18" charset="0"/>
              </a:rPr>
              <a:t>select decode(1,2,3,1,5,6,7) res from dual</a:t>
            </a:r>
            <a:r>
              <a:rPr lang="en-US" sz="36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;</a:t>
            </a:r>
            <a:endParaRPr lang="en-US" sz="36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600" dirty="0" err="1">
                <a:solidFill>
                  <a:srgbClr val="0070C0"/>
                </a:solidFill>
                <a:latin typeface="Constantia" panose="02030602050306030303" pitchFamily="18" charset="0"/>
              </a:rPr>
              <a:t>output:null</a:t>
            </a:r>
            <a:endParaRPr lang="en-US" sz="36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374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Decode function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2" y="1395127"/>
            <a:ext cx="11515068" cy="4876883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select </a:t>
            </a:r>
            <a:r>
              <a:rPr lang="en-US" sz="1800" b="1" dirty="0" err="1">
                <a:solidFill>
                  <a:srgbClr val="0070C0"/>
                </a:solidFill>
                <a:latin typeface="Constantia" panose="02030602050306030303" pitchFamily="18" charset="0"/>
              </a:rPr>
              <a:t>ename,sal,deptno,decode</a:t>
            </a: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(deptno,10,'TEN',20,'TWENTY',</a:t>
            </a:r>
            <a:r>
              <a:rPr lang="en-US" sz="18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'OTHERS</a:t>
            </a: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') from </a:t>
            </a:r>
            <a:r>
              <a:rPr lang="en-US" sz="1800" b="1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;</a:t>
            </a:r>
          </a:p>
          <a:p>
            <a:pPr>
              <a:lnSpc>
                <a:spcPts val="2500"/>
              </a:lnSpc>
            </a:pPr>
            <a:r>
              <a:rPr lang="en-US" sz="18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Write </a:t>
            </a: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a query to update </a:t>
            </a:r>
            <a:r>
              <a:rPr lang="en-US" sz="1800" b="1" dirty="0" err="1">
                <a:solidFill>
                  <a:srgbClr val="0070C0"/>
                </a:solidFill>
                <a:latin typeface="Constantia" panose="02030602050306030303" pitchFamily="18" charset="0"/>
              </a:rPr>
              <a:t>comm</a:t>
            </a: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 of the employee in </a:t>
            </a:r>
            <a:r>
              <a:rPr lang="en-US" sz="1800" b="1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 table based on following condition  ?</a:t>
            </a:r>
          </a:p>
          <a:p>
            <a:pPr>
              <a:lnSpc>
                <a:spcPts val="2500"/>
              </a:lnSpc>
            </a:pPr>
            <a:r>
              <a:rPr lang="en-US" sz="18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if </a:t>
            </a: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job='CLERK' then update </a:t>
            </a:r>
            <a:r>
              <a:rPr lang="en-US" sz="1800" b="1" dirty="0" err="1">
                <a:solidFill>
                  <a:srgbClr val="0070C0"/>
                </a:solidFill>
                <a:latin typeface="Constantia" panose="02030602050306030303" pitchFamily="18" charset="0"/>
              </a:rPr>
              <a:t>comm</a:t>
            </a: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 into 10% of </a:t>
            </a:r>
            <a:r>
              <a:rPr lang="en-US" sz="1800" b="1" dirty="0" err="1">
                <a:solidFill>
                  <a:srgbClr val="0070C0"/>
                </a:solidFill>
                <a:latin typeface="Constantia" panose="02030602050306030303" pitchFamily="18" charset="0"/>
              </a:rPr>
              <a:t>sal</a:t>
            </a: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if job='SALESMAN' then update </a:t>
            </a:r>
            <a:r>
              <a:rPr lang="en-US" sz="1800" b="1" dirty="0" err="1">
                <a:solidFill>
                  <a:srgbClr val="0070C0"/>
                </a:solidFill>
                <a:latin typeface="Constantia" panose="02030602050306030303" pitchFamily="18" charset="0"/>
              </a:rPr>
              <a:t>comm</a:t>
            </a: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 into 20% of </a:t>
            </a:r>
            <a:r>
              <a:rPr lang="en-US" sz="1800" b="1" dirty="0" err="1">
                <a:solidFill>
                  <a:srgbClr val="0070C0"/>
                </a:solidFill>
                <a:latin typeface="Constantia" panose="02030602050306030303" pitchFamily="18" charset="0"/>
              </a:rPr>
              <a:t>sal</a:t>
            </a: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if job='ANALYST' then update </a:t>
            </a:r>
            <a:r>
              <a:rPr lang="en-US" sz="1800" b="1" dirty="0" err="1">
                <a:solidFill>
                  <a:srgbClr val="0070C0"/>
                </a:solidFill>
                <a:latin typeface="Constantia" panose="02030602050306030303" pitchFamily="18" charset="0"/>
              </a:rPr>
              <a:t>comm</a:t>
            </a: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 into 30% of </a:t>
            </a:r>
            <a:r>
              <a:rPr lang="en-US" sz="1800" b="1" dirty="0" err="1">
                <a:solidFill>
                  <a:srgbClr val="0070C0"/>
                </a:solidFill>
                <a:latin typeface="Constantia" panose="02030602050306030303" pitchFamily="18" charset="0"/>
              </a:rPr>
              <a:t>sal</a:t>
            </a: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else </a:t>
            </a:r>
            <a:r>
              <a:rPr lang="en-US" sz="1800" b="1" dirty="0" err="1">
                <a:solidFill>
                  <a:srgbClr val="0070C0"/>
                </a:solidFill>
                <a:latin typeface="Constantia" panose="02030602050306030303" pitchFamily="18" charset="0"/>
              </a:rPr>
              <a:t>comm</a:t>
            </a: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 is 40</a:t>
            </a:r>
            <a:r>
              <a:rPr lang="en-US" sz="18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%</a:t>
            </a:r>
            <a:endParaRPr lang="en-US" sz="1800" b="1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update </a:t>
            </a:r>
            <a:r>
              <a:rPr lang="en-US" sz="1800" b="1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 set </a:t>
            </a:r>
            <a:r>
              <a:rPr lang="en-US" sz="1800" b="1" dirty="0" err="1">
                <a:solidFill>
                  <a:srgbClr val="0070C0"/>
                </a:solidFill>
                <a:latin typeface="Constantia" panose="02030602050306030303" pitchFamily="18" charset="0"/>
              </a:rPr>
              <a:t>comm</a:t>
            </a: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=</a:t>
            </a:r>
            <a:r>
              <a:rPr lang="en-US" sz="1800" b="1" dirty="0" err="1">
                <a:solidFill>
                  <a:srgbClr val="0070C0"/>
                </a:solidFill>
                <a:latin typeface="Constantia" panose="02030602050306030303" pitchFamily="18" charset="0"/>
              </a:rPr>
              <a:t>decose</a:t>
            </a: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(</a:t>
            </a:r>
            <a:r>
              <a:rPr lang="en-US" sz="1800" b="1" dirty="0" err="1">
                <a:solidFill>
                  <a:srgbClr val="0070C0"/>
                </a:solidFill>
                <a:latin typeface="Constantia" panose="02030602050306030303" pitchFamily="18" charset="0"/>
              </a:rPr>
              <a:t>job,'CLERK',SAL</a:t>
            </a: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*.1</a:t>
            </a:r>
          </a:p>
          <a:p>
            <a:pPr>
              <a:lnSpc>
                <a:spcPts val="2500"/>
              </a:lnSpc>
            </a:pP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                              ,'SALESMAN',SAL*.2</a:t>
            </a:r>
          </a:p>
          <a:p>
            <a:pPr>
              <a:lnSpc>
                <a:spcPts val="2500"/>
              </a:lnSpc>
            </a:pP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                              ,'ANALYST',SAL*.3</a:t>
            </a:r>
          </a:p>
          <a:p>
            <a:pPr>
              <a:lnSpc>
                <a:spcPts val="2500"/>
              </a:lnSpc>
            </a:pPr>
            <a:r>
              <a:rPr lang="en-US" sz="1800" b="1" dirty="0">
                <a:solidFill>
                  <a:srgbClr val="0070C0"/>
                </a:solidFill>
                <a:latin typeface="Constantia" panose="02030602050306030303" pitchFamily="18" charset="0"/>
              </a:rPr>
              <a:t>                                        ,SAL*.4);</a:t>
            </a:r>
            <a:endParaRPr lang="en-US" sz="1800" b="1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3532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DA7B07EA-28EA-32EA-4B55-2B85ED1E0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70888"/>
            <a:ext cx="8219174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n-US" altLang="en-US" sz="3600" b="1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Function</a:t>
            </a:r>
            <a:endParaRPr kumimoji="0" lang="en-US" altLang="en-US" sz="3600" b="1" i="1" u="none" strike="noStrike" cap="none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latin typeface="Arial Black" panose="020B0A04020102020204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4DA976A-461B-6FB7-5DC9-30E9433AA1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9961345" cy="43942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Functions are used to solve 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particular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task and also function 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must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return a value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</a:t>
            </a: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There are two types of functions in Oracle.</a:t>
            </a:r>
          </a:p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1) Single Row Functions: Single row or Scalar functions return a value for every row that is processed in a query.</a:t>
            </a:r>
          </a:p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2) Group Functions: These functions group the rows of data based on the values returned by the query. </a:t>
            </a:r>
          </a:p>
        </p:txBody>
      </p:sp>
    </p:spTree>
    <p:extLst>
      <p:ext uri="{BB962C8B-B14F-4D97-AF65-F5344CB8AC3E}">
        <p14:creationId xmlns:p14="http://schemas.microsoft.com/office/powerpoint/2010/main" val="4814445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Case statement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395128"/>
            <a:ext cx="11542829" cy="4702744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Case statement also used to decoding the values.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Case statement performance is very high compare to decode conversion function.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In Case </a:t>
            </a: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satement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 we can also use all sql operator(&lt;,&lt;=,&gt;,&gt;=,&lt;&gt;,</a:t>
            </a: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like,is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etc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) </a:t>
            </a:r>
            <a:endParaRPr lang="en-US" sz="28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explicitly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case </a:t>
            </a: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colname</a:t>
            </a:r>
            <a:endParaRPr lang="en-US" sz="28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when value1 then statement1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when value2 then statement2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....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else </a:t>
            </a: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statementn</a:t>
            </a:r>
            <a:endParaRPr lang="en-US" sz="28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end;</a:t>
            </a:r>
            <a:endParaRPr lang="en-US" sz="28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08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Case statement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549400"/>
            <a:ext cx="9542172" cy="4394200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select </a:t>
            </a: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empno,ename,sal,deptno</a:t>
            </a:r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,</a:t>
            </a:r>
          </a:p>
          <a:p>
            <a:pPr>
              <a:lnSpc>
                <a:spcPts val="2500"/>
              </a:lnSpc>
            </a:pPr>
            <a:endParaRPr lang="en-US" sz="28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case </a:t>
            </a: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deptno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 when 10 then 'TEN'</a:t>
            </a:r>
          </a:p>
          <a:p>
            <a:pPr>
              <a:lnSpc>
                <a:spcPts val="2500"/>
              </a:lnSpc>
            </a:pPr>
            <a:endParaRPr lang="en-US" sz="28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           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WHEN 20 THEN 'TWENTY'</a:t>
            </a:r>
          </a:p>
          <a:p>
            <a:pPr>
              <a:lnSpc>
                <a:spcPts val="2500"/>
              </a:lnSpc>
            </a:pPr>
            <a:endParaRPr lang="en-US" sz="28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                   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ELSE 'OTHERS' END AS DEPTNO </a:t>
            </a:r>
            <a:endParaRPr lang="en-US" sz="28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          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           FROM 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67912507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Grouping_id</a:t>
            </a:r>
            <a:r>
              <a:rPr lang="en-IN" dirty="0"/>
              <a:t>()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549400"/>
            <a:ext cx="9439141" cy="43942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function used in </a:t>
            </a:r>
            <a:r>
              <a:rPr lang="en-US" sz="2400" dirty="0" err="1">
                <a:solidFill>
                  <a:srgbClr val="FF0000"/>
                </a:solidFill>
              </a:rPr>
              <a:t>rollup,cube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clause.This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function </a:t>
            </a:r>
            <a:r>
              <a:rPr lang="en-US" sz="2400" dirty="0">
                <a:solidFill>
                  <a:srgbClr val="FF0000"/>
                </a:solidFill>
              </a:rPr>
              <a:t>always accepts group by clause columns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and </a:t>
            </a:r>
            <a:r>
              <a:rPr lang="en-US" sz="2400" dirty="0">
                <a:solidFill>
                  <a:srgbClr val="FF0000"/>
                </a:solidFill>
              </a:rPr>
              <a:t>also returns numbers.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ex:</a:t>
            </a:r>
          </a:p>
          <a:p>
            <a:r>
              <a:rPr lang="en-US" sz="2400" dirty="0" err="1">
                <a:solidFill>
                  <a:srgbClr val="FF0000"/>
                </a:solidFill>
              </a:rPr>
              <a:t>grouping_id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en-US" sz="2400" dirty="0" err="1">
                <a:solidFill>
                  <a:srgbClr val="FF0000"/>
                </a:solidFill>
              </a:rPr>
              <a:t>deptno,job</a:t>
            </a:r>
            <a:r>
              <a:rPr lang="en-US" sz="2400" dirty="0">
                <a:solidFill>
                  <a:srgbClr val="FF0000"/>
                </a:solidFill>
              </a:rPr>
              <a:t>)  =&gt;1     2     3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1 </a:t>
            </a:r>
            <a:r>
              <a:rPr lang="en-US" sz="2400" dirty="0">
                <a:solidFill>
                  <a:srgbClr val="FF0000"/>
                </a:solidFill>
              </a:rPr>
              <a:t>represent 1st grouping column subtotal and 2 represent 2nd grouping subtotal and 3 represent grand total.</a:t>
            </a:r>
          </a:p>
        </p:txBody>
      </p:sp>
    </p:spTree>
    <p:extLst>
      <p:ext uri="{BB962C8B-B14F-4D97-AF65-F5344CB8AC3E}">
        <p14:creationId xmlns:p14="http://schemas.microsoft.com/office/powerpoint/2010/main" val="242556673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Grouping_id</a:t>
            </a:r>
            <a:r>
              <a:rPr lang="en-IN" dirty="0"/>
              <a:t>()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10508087" cy="43942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select </a:t>
            </a:r>
            <a:r>
              <a:rPr lang="en-US" sz="2800" dirty="0" err="1">
                <a:solidFill>
                  <a:srgbClr val="FF0000"/>
                </a:solidFill>
              </a:rPr>
              <a:t>deptno,job,sum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US" sz="2800" dirty="0" err="1">
                <a:solidFill>
                  <a:srgbClr val="FF0000"/>
                </a:solidFill>
              </a:rPr>
              <a:t>sal</a:t>
            </a:r>
            <a:r>
              <a:rPr lang="en-US" sz="2800" dirty="0">
                <a:solidFill>
                  <a:srgbClr val="FF0000"/>
                </a:solidFill>
              </a:rPr>
              <a:t>) as </a:t>
            </a:r>
            <a:r>
              <a:rPr lang="en-US" sz="2800" dirty="0" err="1">
                <a:solidFill>
                  <a:srgbClr val="FF0000"/>
                </a:solidFill>
              </a:rPr>
              <a:t>sumsal,grouping_id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US" sz="2800" dirty="0" err="1">
                <a:solidFill>
                  <a:srgbClr val="FF0000"/>
                </a:solidFill>
              </a:rPr>
              <a:t>deptno,job</a:t>
            </a:r>
            <a:r>
              <a:rPr lang="en-US" sz="2800" dirty="0">
                <a:solidFill>
                  <a:srgbClr val="FF0000"/>
                </a:solidFill>
              </a:rPr>
              <a:t>) as code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from </a:t>
            </a:r>
            <a:r>
              <a:rPr lang="en-US" sz="2800" dirty="0" err="1">
                <a:solidFill>
                  <a:srgbClr val="FF0000"/>
                </a:solidFill>
              </a:rPr>
              <a:t>emp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group by cube(</a:t>
            </a:r>
            <a:r>
              <a:rPr lang="en-US" sz="2800" dirty="0" err="1">
                <a:solidFill>
                  <a:srgbClr val="FF0000"/>
                </a:solidFill>
              </a:rPr>
              <a:t>deptno,job</a:t>
            </a:r>
            <a:r>
              <a:rPr lang="en-US" sz="2800" dirty="0">
                <a:solidFill>
                  <a:srgbClr val="FF0000"/>
                </a:solidFill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order by 1,2</a:t>
            </a:r>
          </a:p>
        </p:txBody>
      </p:sp>
    </p:spTree>
    <p:extLst>
      <p:ext uri="{BB962C8B-B14F-4D97-AF65-F5344CB8AC3E}">
        <p14:creationId xmlns:p14="http://schemas.microsoft.com/office/powerpoint/2010/main" val="3747008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Grouping_id</a:t>
            </a:r>
            <a:r>
              <a:rPr lang="en-IN" dirty="0"/>
              <a:t>()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10302025" cy="439420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We can also use </a:t>
            </a:r>
            <a:r>
              <a:rPr lang="en-US" sz="2000" dirty="0" err="1">
                <a:solidFill>
                  <a:srgbClr val="FF0000"/>
                </a:solidFill>
              </a:rPr>
              <a:t>grouping_id</a:t>
            </a:r>
            <a:r>
              <a:rPr lang="en-US" sz="2000" dirty="0">
                <a:solidFill>
                  <a:srgbClr val="FF0000"/>
                </a:solidFill>
              </a:rPr>
              <a:t>() within case statement which is used to return message to the subtotal and grand total.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select </a:t>
            </a:r>
            <a:r>
              <a:rPr lang="en-US" sz="2000" dirty="0" err="1">
                <a:solidFill>
                  <a:srgbClr val="FF0000"/>
                </a:solidFill>
              </a:rPr>
              <a:t>deptno,job,sum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sal</a:t>
            </a:r>
            <a:r>
              <a:rPr lang="en-US" sz="2000" dirty="0">
                <a:solidFill>
                  <a:srgbClr val="FF0000"/>
                </a:solidFill>
              </a:rPr>
              <a:t>) as </a:t>
            </a:r>
            <a:r>
              <a:rPr lang="en-US" sz="2000" dirty="0" err="1">
                <a:solidFill>
                  <a:srgbClr val="FF0000"/>
                </a:solidFill>
              </a:rPr>
              <a:t>sumsal</a:t>
            </a:r>
            <a:r>
              <a:rPr lang="en-US" sz="2000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case </a:t>
            </a:r>
            <a:r>
              <a:rPr lang="en-US" sz="2000" dirty="0" err="1">
                <a:solidFill>
                  <a:srgbClr val="FF0000"/>
                </a:solidFill>
              </a:rPr>
              <a:t>grouping_id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deptno,job</a:t>
            </a:r>
            <a:r>
              <a:rPr lang="en-US" sz="2000" dirty="0">
                <a:solidFill>
                  <a:srgbClr val="FF0000"/>
                </a:solidFill>
              </a:rPr>
              <a:t>) 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when </a:t>
            </a:r>
            <a:r>
              <a:rPr lang="en-US" sz="2000" dirty="0">
                <a:solidFill>
                  <a:srgbClr val="FF0000"/>
                </a:solidFill>
              </a:rPr>
              <a:t>1 then 'All </a:t>
            </a:r>
            <a:r>
              <a:rPr lang="en-US" sz="2000" dirty="0" err="1">
                <a:solidFill>
                  <a:srgbClr val="FF0000"/>
                </a:solidFill>
              </a:rPr>
              <a:t>Depts</a:t>
            </a:r>
            <a:r>
              <a:rPr lang="en-US" sz="2000" dirty="0" smtClean="0">
                <a:solidFill>
                  <a:srgbClr val="FF0000"/>
                </a:solidFill>
              </a:rPr>
              <a:t>'                                                                 </a:t>
            </a:r>
            <a:r>
              <a:rPr lang="en-US" sz="2000" dirty="0">
                <a:solidFill>
                  <a:srgbClr val="FF0000"/>
                </a:solidFill>
              </a:rPr>
              <a:t>when 2 then 'All Jobs'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when </a:t>
            </a:r>
            <a:r>
              <a:rPr lang="en-US" sz="2000" dirty="0">
                <a:solidFill>
                  <a:srgbClr val="FF0000"/>
                </a:solidFill>
              </a:rPr>
              <a:t>3 then 'Grand total' end as subtotal</a:t>
            </a:r>
          </a:p>
          <a:p>
            <a:r>
              <a:rPr lang="en-US" sz="2000" dirty="0">
                <a:solidFill>
                  <a:srgbClr val="FF0000"/>
                </a:solidFill>
              </a:rPr>
              <a:t>from </a:t>
            </a:r>
            <a:r>
              <a:rPr lang="en-US" sz="2000" dirty="0" err="1">
                <a:solidFill>
                  <a:srgbClr val="FF0000"/>
                </a:solidFill>
              </a:rPr>
              <a:t>emp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group by cube(</a:t>
            </a:r>
            <a:r>
              <a:rPr lang="en-US" sz="2000" dirty="0" err="1">
                <a:solidFill>
                  <a:srgbClr val="FF0000"/>
                </a:solidFill>
              </a:rPr>
              <a:t>deptno,job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order by 1,2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I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01125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Searched Case Statement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549400"/>
            <a:ext cx="9838386" cy="476124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Case</a:t>
            </a:r>
          </a:p>
          <a:p>
            <a:r>
              <a:rPr lang="en-US" b="1" dirty="0">
                <a:solidFill>
                  <a:srgbClr val="FF0000"/>
                </a:solidFill>
              </a:rPr>
              <a:t>when cond1 then statement1</a:t>
            </a:r>
          </a:p>
          <a:p>
            <a:r>
              <a:rPr lang="en-US" b="1" dirty="0">
                <a:solidFill>
                  <a:srgbClr val="FF0000"/>
                </a:solidFill>
              </a:rPr>
              <a:t>when cond2 then statement2</a:t>
            </a:r>
          </a:p>
          <a:p>
            <a:r>
              <a:rPr lang="en-US" b="1" dirty="0">
                <a:solidFill>
                  <a:srgbClr val="FF0000"/>
                </a:solidFill>
              </a:rPr>
              <a:t>...</a:t>
            </a:r>
          </a:p>
          <a:p>
            <a:r>
              <a:rPr lang="en-US" b="1" dirty="0">
                <a:solidFill>
                  <a:srgbClr val="FF0000"/>
                </a:solidFill>
              </a:rPr>
              <a:t>else </a:t>
            </a:r>
            <a:r>
              <a:rPr lang="en-US" b="1" dirty="0" err="1">
                <a:solidFill>
                  <a:srgbClr val="FF0000"/>
                </a:solidFill>
              </a:rPr>
              <a:t>statementn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en-US" b="1" dirty="0" smtClean="0">
                <a:solidFill>
                  <a:srgbClr val="FF0000"/>
                </a:solidFill>
              </a:rPr>
              <a:t>;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select </a:t>
            </a:r>
            <a:r>
              <a:rPr lang="en-US" b="1" dirty="0" err="1">
                <a:solidFill>
                  <a:srgbClr val="FF0000"/>
                </a:solidFill>
              </a:rPr>
              <a:t>empno,ename,sal</a:t>
            </a:r>
            <a:r>
              <a:rPr lang="en-US" b="1" dirty="0">
                <a:solidFill>
                  <a:srgbClr val="FF0000"/>
                </a:solidFill>
              </a:rPr>
              <a:t>,</a:t>
            </a:r>
          </a:p>
          <a:p>
            <a:r>
              <a:rPr lang="en-US" b="1" dirty="0">
                <a:solidFill>
                  <a:srgbClr val="FF0000"/>
                </a:solidFill>
              </a:rPr>
              <a:t>case</a:t>
            </a:r>
          </a:p>
          <a:p>
            <a:r>
              <a:rPr lang="en-US" b="1" dirty="0">
                <a:solidFill>
                  <a:srgbClr val="FF0000"/>
                </a:solidFill>
              </a:rPr>
              <a:t>when </a:t>
            </a:r>
            <a:r>
              <a:rPr lang="en-US" b="1" dirty="0" err="1">
                <a:solidFill>
                  <a:srgbClr val="FF0000"/>
                </a:solidFill>
              </a:rPr>
              <a:t>sal</a:t>
            </a:r>
            <a:r>
              <a:rPr lang="en-US" b="1" dirty="0">
                <a:solidFill>
                  <a:srgbClr val="FF0000"/>
                </a:solidFill>
              </a:rPr>
              <a:t>&lt;1000 then 'LOWSAL'</a:t>
            </a:r>
          </a:p>
          <a:p>
            <a:r>
              <a:rPr lang="en-US" b="1" dirty="0">
                <a:solidFill>
                  <a:srgbClr val="FF0000"/>
                </a:solidFill>
              </a:rPr>
              <a:t>when </a:t>
            </a:r>
            <a:r>
              <a:rPr lang="en-US" b="1" dirty="0" err="1">
                <a:solidFill>
                  <a:srgbClr val="FF0000"/>
                </a:solidFill>
              </a:rPr>
              <a:t>sal</a:t>
            </a:r>
            <a:r>
              <a:rPr lang="en-US" b="1" dirty="0">
                <a:solidFill>
                  <a:srgbClr val="FF0000"/>
                </a:solidFill>
              </a:rPr>
              <a:t> between 1000 and 3000 then 'Moderate </a:t>
            </a:r>
            <a:r>
              <a:rPr lang="en-US" b="1" dirty="0" err="1">
                <a:solidFill>
                  <a:srgbClr val="FF0000"/>
                </a:solidFill>
              </a:rPr>
              <a:t>sal</a:t>
            </a:r>
            <a:r>
              <a:rPr lang="en-US" b="1" dirty="0">
                <a:solidFill>
                  <a:srgbClr val="FF0000"/>
                </a:solidFill>
              </a:rPr>
              <a:t>'</a:t>
            </a:r>
          </a:p>
          <a:p>
            <a:r>
              <a:rPr lang="en-US" b="1" dirty="0">
                <a:solidFill>
                  <a:srgbClr val="FF0000"/>
                </a:solidFill>
              </a:rPr>
              <a:t>when </a:t>
            </a:r>
            <a:r>
              <a:rPr lang="en-US" b="1" dirty="0" err="1">
                <a:solidFill>
                  <a:srgbClr val="FF0000"/>
                </a:solidFill>
              </a:rPr>
              <a:t>sal</a:t>
            </a:r>
            <a:r>
              <a:rPr lang="en-US" b="1" dirty="0">
                <a:solidFill>
                  <a:srgbClr val="FF0000"/>
                </a:solidFill>
              </a:rPr>
              <a:t> in(5000,8000) then 'High </a:t>
            </a:r>
            <a:r>
              <a:rPr lang="en-US" b="1" dirty="0" err="1">
                <a:solidFill>
                  <a:srgbClr val="FF0000"/>
                </a:solidFill>
              </a:rPr>
              <a:t>sal</a:t>
            </a:r>
            <a:r>
              <a:rPr lang="en-US" b="1" dirty="0">
                <a:solidFill>
                  <a:srgbClr val="FF0000"/>
                </a:solidFill>
              </a:rPr>
              <a:t>'</a:t>
            </a:r>
          </a:p>
          <a:p>
            <a:r>
              <a:rPr lang="en-US" b="1" dirty="0">
                <a:solidFill>
                  <a:srgbClr val="FF0000"/>
                </a:solidFill>
              </a:rPr>
              <a:t>else 'Other Salary' end as salary from </a:t>
            </a:r>
            <a:r>
              <a:rPr lang="en-US" b="1" dirty="0" err="1" smtClean="0">
                <a:solidFill>
                  <a:srgbClr val="FF0000"/>
                </a:solidFill>
              </a:rPr>
              <a:t>emp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Note:</a:t>
            </a:r>
          </a:p>
          <a:p>
            <a:r>
              <a:rPr lang="en-US" b="1" dirty="0">
                <a:solidFill>
                  <a:srgbClr val="FF0000"/>
                </a:solidFill>
              </a:rPr>
              <a:t>Decode function is an oracle standard where as case statement is an ANSI standard.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53106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pivot function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10353541" cy="43942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Pivot function is used to convert rows into columns and also displays group function value in table </a:t>
            </a:r>
            <a:r>
              <a:rPr lang="en-US" sz="2400" dirty="0" err="1">
                <a:solidFill>
                  <a:srgbClr val="FF0000"/>
                </a:solidFill>
              </a:rPr>
              <a:t>form.Pivot</a:t>
            </a:r>
            <a:r>
              <a:rPr lang="en-US" sz="2400" dirty="0">
                <a:solidFill>
                  <a:srgbClr val="FF0000"/>
                </a:solidFill>
              </a:rPr>
              <a:t> function performances very high compare to decode function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select * from (select col1,col2,col3,...from &lt;</a:t>
            </a:r>
            <a:r>
              <a:rPr lang="en-US" sz="2400" dirty="0" err="1">
                <a:solidFill>
                  <a:srgbClr val="FF0000"/>
                </a:solidFill>
              </a:rPr>
              <a:t>tablename</a:t>
            </a:r>
            <a:r>
              <a:rPr lang="en-US" sz="2400" dirty="0">
                <a:solidFill>
                  <a:srgbClr val="FF0000"/>
                </a:solidFill>
              </a:rPr>
              <a:t>&gt;)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pivot(&lt;group </a:t>
            </a:r>
            <a:r>
              <a:rPr lang="en-US" sz="2400" dirty="0" err="1">
                <a:solidFill>
                  <a:srgbClr val="FF0000"/>
                </a:solidFill>
              </a:rPr>
              <a:t>functionname</a:t>
            </a:r>
            <a:r>
              <a:rPr lang="en-US" sz="2400" dirty="0">
                <a:solidFill>
                  <a:srgbClr val="FF0000"/>
                </a:solidFill>
              </a:rPr>
              <a:t>()&gt; for &lt;</a:t>
            </a:r>
            <a:r>
              <a:rPr lang="en-US" sz="2400" dirty="0" err="1">
                <a:solidFill>
                  <a:srgbClr val="FF0000"/>
                </a:solidFill>
              </a:rPr>
              <a:t>columnname</a:t>
            </a:r>
            <a:r>
              <a:rPr lang="en-US" sz="2400" dirty="0">
                <a:solidFill>
                  <a:srgbClr val="FF0000"/>
                </a:solidFill>
              </a:rPr>
              <a:t>&gt; in (value1,value2,....));</a:t>
            </a:r>
          </a:p>
          <a:p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90880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pivot function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10005811" cy="439420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select * from(select </a:t>
            </a:r>
            <a:r>
              <a:rPr lang="en-IN" sz="2800" dirty="0" err="1">
                <a:solidFill>
                  <a:srgbClr val="FF0000"/>
                </a:solidFill>
              </a:rPr>
              <a:t>job,sal,deptno</a:t>
            </a:r>
            <a:r>
              <a:rPr lang="en-IN" sz="2800" dirty="0">
                <a:solidFill>
                  <a:srgbClr val="FF0000"/>
                </a:solidFill>
              </a:rPr>
              <a:t> from </a:t>
            </a:r>
            <a:r>
              <a:rPr lang="en-IN" sz="2800" dirty="0" err="1">
                <a:solidFill>
                  <a:srgbClr val="FF0000"/>
                </a:solidFill>
              </a:rPr>
              <a:t>emp</a:t>
            </a:r>
            <a:r>
              <a:rPr lang="en-IN" sz="2800" dirty="0">
                <a:solidFill>
                  <a:srgbClr val="FF0000"/>
                </a:solidFill>
              </a:rPr>
              <a:t>)</a:t>
            </a:r>
          </a:p>
          <a:p>
            <a:r>
              <a:rPr lang="en-IN" sz="2800" dirty="0">
                <a:solidFill>
                  <a:srgbClr val="FF0000"/>
                </a:solidFill>
              </a:rPr>
              <a:t>pivot(sum(</a:t>
            </a:r>
            <a:r>
              <a:rPr lang="en-IN" sz="2800" dirty="0" err="1">
                <a:solidFill>
                  <a:srgbClr val="FF0000"/>
                </a:solidFill>
              </a:rPr>
              <a:t>sal</a:t>
            </a:r>
            <a:r>
              <a:rPr lang="en-IN" sz="2800" dirty="0">
                <a:solidFill>
                  <a:srgbClr val="FF0000"/>
                </a:solidFill>
              </a:rPr>
              <a:t>) for </a:t>
            </a:r>
            <a:r>
              <a:rPr lang="en-IN" sz="2800" dirty="0" err="1">
                <a:solidFill>
                  <a:srgbClr val="FF0000"/>
                </a:solidFill>
              </a:rPr>
              <a:t>deptno</a:t>
            </a:r>
            <a:r>
              <a:rPr lang="en-IN" sz="2800" dirty="0">
                <a:solidFill>
                  <a:srgbClr val="FF0000"/>
                </a:solidFill>
              </a:rPr>
              <a:t> in (10 as </a:t>
            </a:r>
            <a:endParaRPr lang="en-IN" sz="2800" dirty="0" smtClean="0">
              <a:solidFill>
                <a:srgbClr val="FF0000"/>
              </a:solidFill>
            </a:endParaRPr>
          </a:p>
          <a:p>
            <a:r>
              <a:rPr lang="en-IN" sz="2800" dirty="0" smtClean="0">
                <a:solidFill>
                  <a:srgbClr val="FF0000"/>
                </a:solidFill>
              </a:rPr>
              <a:t>deptno10,20 </a:t>
            </a:r>
            <a:r>
              <a:rPr lang="en-IN" sz="2800" dirty="0">
                <a:solidFill>
                  <a:srgbClr val="FF0000"/>
                </a:solidFill>
              </a:rPr>
              <a:t>as deptno20,30 as deptno30));</a:t>
            </a:r>
          </a:p>
          <a:p>
            <a:r>
              <a:rPr lang="en-IN" sz="2800" dirty="0" smtClean="0">
                <a:solidFill>
                  <a:srgbClr val="FF0000"/>
                </a:solidFill>
              </a:rPr>
              <a:t>Ex:</a:t>
            </a:r>
            <a:endParaRPr lang="en-IN" sz="2800" dirty="0">
              <a:solidFill>
                <a:srgbClr val="FF0000"/>
              </a:solidFill>
            </a:endParaRPr>
          </a:p>
          <a:p>
            <a:r>
              <a:rPr lang="en-IN" sz="2800" dirty="0">
                <a:solidFill>
                  <a:srgbClr val="FF0000"/>
                </a:solidFill>
              </a:rPr>
              <a:t>select * from(select </a:t>
            </a:r>
            <a:r>
              <a:rPr lang="en-IN" sz="2800" dirty="0" err="1">
                <a:solidFill>
                  <a:srgbClr val="FF0000"/>
                </a:solidFill>
              </a:rPr>
              <a:t>job,deptno</a:t>
            </a:r>
            <a:r>
              <a:rPr lang="en-IN" sz="2800" dirty="0">
                <a:solidFill>
                  <a:srgbClr val="FF0000"/>
                </a:solidFill>
              </a:rPr>
              <a:t> from </a:t>
            </a:r>
            <a:r>
              <a:rPr lang="en-IN" sz="2800" dirty="0" err="1">
                <a:solidFill>
                  <a:srgbClr val="FF0000"/>
                </a:solidFill>
              </a:rPr>
              <a:t>emp</a:t>
            </a:r>
            <a:r>
              <a:rPr lang="en-IN" sz="2800" dirty="0">
                <a:solidFill>
                  <a:srgbClr val="FF0000"/>
                </a:solidFill>
              </a:rPr>
              <a:t>)</a:t>
            </a:r>
          </a:p>
          <a:p>
            <a:r>
              <a:rPr lang="en-IN" sz="2800" dirty="0">
                <a:solidFill>
                  <a:srgbClr val="FF0000"/>
                </a:solidFill>
              </a:rPr>
              <a:t>pivot(count(*) for </a:t>
            </a:r>
            <a:r>
              <a:rPr lang="en-IN" sz="2800" dirty="0" err="1">
                <a:solidFill>
                  <a:srgbClr val="FF0000"/>
                </a:solidFill>
              </a:rPr>
              <a:t>deptno</a:t>
            </a:r>
            <a:r>
              <a:rPr lang="en-IN" sz="2800" dirty="0">
                <a:solidFill>
                  <a:srgbClr val="FF0000"/>
                </a:solidFill>
              </a:rPr>
              <a:t> in (10 as </a:t>
            </a:r>
            <a:endParaRPr lang="en-IN" sz="2800" dirty="0" smtClean="0">
              <a:solidFill>
                <a:srgbClr val="FF0000"/>
              </a:solidFill>
            </a:endParaRPr>
          </a:p>
          <a:p>
            <a:r>
              <a:rPr lang="en-IN" sz="2800" dirty="0" smtClean="0">
                <a:solidFill>
                  <a:srgbClr val="FF0000"/>
                </a:solidFill>
              </a:rPr>
              <a:t>deptno10,20 </a:t>
            </a:r>
            <a:r>
              <a:rPr lang="en-IN" sz="2800" dirty="0">
                <a:solidFill>
                  <a:srgbClr val="FF0000"/>
                </a:solidFill>
              </a:rPr>
              <a:t>as deptno20,30 as deptno30));</a:t>
            </a:r>
          </a:p>
          <a:p>
            <a:endParaRPr lang="en-I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8143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0D5667-5CDB-8088-00DD-CE802FB6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29D0CE-D909-741F-EEBE-07A02610C9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505" y="1016000"/>
            <a:ext cx="12310712" cy="5057541"/>
          </a:xfrm>
        </p:spPr>
        <p:txBody>
          <a:bodyPr>
            <a:normAutofit/>
          </a:bodyPr>
          <a:lstStyle/>
          <a:p>
            <a:pPr lvl="1"/>
            <a:endParaRPr lang="en-IN" sz="3200" dirty="0"/>
          </a:p>
          <a:p>
            <a:pPr lvl="1"/>
            <a:endParaRPr lang="en-IN" sz="3200" dirty="0"/>
          </a:p>
          <a:p>
            <a:pPr lvl="1"/>
            <a:endParaRPr lang="en-IN" sz="3200" dirty="0"/>
          </a:p>
          <a:p>
            <a:pPr lvl="1"/>
            <a:r>
              <a:rPr lang="en-IN" sz="3200"/>
              <a:t>                                           THANK YOU</a:t>
            </a:r>
          </a:p>
          <a:p>
            <a:pPr lvl="1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47374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b="1" dirty="0"/>
              <a:t>Numeric Function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519707"/>
            <a:ext cx="10044448" cy="4726547"/>
          </a:xfrm>
        </p:spPr>
        <p:txBody>
          <a:bodyPr>
            <a:no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abs()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mod()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round()</a:t>
            </a:r>
          </a:p>
          <a:p>
            <a:r>
              <a:rPr lang="en-US" sz="2600" b="1" dirty="0" smtClean="0">
                <a:solidFill>
                  <a:srgbClr val="FF0000"/>
                </a:solidFill>
              </a:rPr>
              <a:t>Note</a:t>
            </a:r>
            <a:r>
              <a:rPr lang="en-US" sz="2600" b="1" dirty="0">
                <a:solidFill>
                  <a:srgbClr val="FF0000"/>
                </a:solidFill>
              </a:rPr>
              <a:t>: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Round always checks remaining number if remaining number are above 50% then 1 </a:t>
            </a:r>
            <a:r>
              <a:rPr lang="en-US" sz="2600" b="1" dirty="0" err="1">
                <a:solidFill>
                  <a:srgbClr val="FF0000"/>
                </a:solidFill>
              </a:rPr>
              <a:t>auomotically</a:t>
            </a:r>
            <a:r>
              <a:rPr lang="en-US" sz="2600" b="1" dirty="0">
                <a:solidFill>
                  <a:srgbClr val="FF0000"/>
                </a:solidFill>
              </a:rPr>
              <a:t> added to the rounded number</a:t>
            </a:r>
            <a:r>
              <a:rPr lang="en-US" sz="2600" b="1" dirty="0" smtClean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ts val="2500"/>
              </a:lnSpc>
            </a:pPr>
            <a:r>
              <a:rPr lang="en-US" sz="26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 is a DUAL Table in Oracle?</a:t>
            </a:r>
          </a:p>
          <a:p>
            <a:pPr>
              <a:lnSpc>
                <a:spcPts val="2500"/>
              </a:lnSpc>
            </a:pPr>
            <a:r>
              <a:rPr lang="en-US" sz="2600" i="1" dirty="0" smtClean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This </a:t>
            </a:r>
            <a:r>
              <a:rPr lang="en-US" sz="26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a single row and single column dummy table provided by oracle. This is used to perform mathematical calculations without using a table.</a:t>
            </a:r>
          </a:p>
          <a:p>
            <a:endParaRPr lang="en-US" sz="2600" b="1" dirty="0">
              <a:solidFill>
                <a:srgbClr val="FF0000"/>
              </a:solidFill>
            </a:endParaRPr>
          </a:p>
          <a:p>
            <a:endParaRPr lang="en-US" sz="2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9877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000" b="1" dirty="0"/>
              <a:t>Numeric Function</a:t>
            </a:r>
            <a:endParaRPr lang="en-US" sz="40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135781"/>
            <a:ext cx="11174308" cy="4807819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800" b="1" i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trunc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()</a:t>
            </a:r>
          </a:p>
          <a:p>
            <a:pPr>
              <a:lnSpc>
                <a:spcPts val="2500"/>
              </a:lnSpc>
            </a:pPr>
            <a:r>
              <a:rPr lang="en-US" sz="2800" b="1" i="1" dirty="0" smtClean="0">
                <a:solidFill>
                  <a:srgbClr val="0070C0"/>
                </a:solidFill>
                <a:latin typeface="Arial Black" panose="020B0A04020102020204" pitchFamily="34" charset="0"/>
              </a:rPr>
              <a:t>Note</a:t>
            </a:r>
            <a:r>
              <a:rPr lang="en-US" sz="2800" b="1" i="1" dirty="0">
                <a:solidFill>
                  <a:srgbClr val="0070C0"/>
                </a:solidFill>
                <a:latin typeface="Arial Black" panose="020B0A04020102020204" pitchFamily="34" charset="0"/>
              </a:rPr>
              <a:t>:</a:t>
            </a:r>
          </a:p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0070C0"/>
                </a:solidFill>
                <a:latin typeface="Arial Black" panose="020B0A04020102020204" pitchFamily="34" charset="0"/>
              </a:rPr>
              <a:t>This number does not check remaining number is above 50% or below 50%.</a:t>
            </a:r>
          </a:p>
          <a:p>
            <a:pPr>
              <a:lnSpc>
                <a:spcPts val="2500"/>
              </a:lnSpc>
            </a:pPr>
            <a:r>
              <a:rPr lang="en-US" sz="2800" b="1" i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greatest(expr1,expr2,expr3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,....</a:t>
            </a:r>
            <a:r>
              <a:rPr lang="en-US" sz="2800" b="1" i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exprN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sz="2800" b="1" i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least(expr1,expr2,expr3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,....</a:t>
            </a:r>
            <a:r>
              <a:rPr lang="en-US" sz="2800" b="1" i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exprN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sz="2800" b="1" i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ceil(n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0070C0"/>
                </a:solidFill>
                <a:latin typeface="Arial Black" panose="020B0A04020102020204" pitchFamily="34" charset="0"/>
              </a:rPr>
              <a:t>Integer value that is Greater than or equal to the number 'n'</a:t>
            </a:r>
          </a:p>
          <a:p>
            <a:pPr>
              <a:lnSpc>
                <a:spcPts val="2500"/>
              </a:lnSpc>
            </a:pPr>
            <a:r>
              <a:rPr lang="en-US" sz="2800" b="1" i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floor(n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sz="2800" b="1" i="1" dirty="0" smtClean="0">
                <a:solidFill>
                  <a:srgbClr val="0070C0"/>
                </a:solidFill>
                <a:latin typeface="Arial Black" panose="020B0A04020102020204" pitchFamily="34" charset="0"/>
              </a:rPr>
              <a:t>Integer </a:t>
            </a:r>
            <a:r>
              <a:rPr lang="en-US" sz="2800" b="1" i="1" dirty="0">
                <a:solidFill>
                  <a:srgbClr val="0070C0"/>
                </a:solidFill>
                <a:latin typeface="Arial Black" panose="020B0A04020102020204" pitchFamily="34" charset="0"/>
              </a:rPr>
              <a:t>value that is Less than or equal to the number 'n'</a:t>
            </a:r>
          </a:p>
          <a:p>
            <a:pPr>
              <a:lnSpc>
                <a:spcPts val="2500"/>
              </a:lnSpc>
            </a:pPr>
            <a:endParaRPr lang="en-US" sz="2800" b="1" i="1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65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Character or Text Functions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21080" y="1549400"/>
            <a:ext cx="10937240" cy="4658217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</a:rPr>
              <a:t>These are functions that accept character input and can return both character and number values.</a:t>
            </a: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FF0000"/>
                </a:solidFill>
              </a:rPr>
              <a:t>LOWER </a:t>
            </a:r>
            <a:r>
              <a:rPr lang="en-US" sz="3200" dirty="0">
                <a:solidFill>
                  <a:srgbClr val="FF0000"/>
                </a:solidFill>
              </a:rPr>
              <a:t>(</a:t>
            </a:r>
            <a:r>
              <a:rPr lang="en-US" sz="3200" dirty="0" err="1">
                <a:solidFill>
                  <a:srgbClr val="FF0000"/>
                </a:solidFill>
              </a:rPr>
              <a:t>string_value</a:t>
            </a:r>
            <a:r>
              <a:rPr lang="en-US" sz="3200" dirty="0">
                <a:solidFill>
                  <a:srgbClr val="FF0000"/>
                </a:solidFill>
              </a:rPr>
              <a:t>)	</a:t>
            </a: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</a:rPr>
              <a:t>All </a:t>
            </a:r>
            <a:r>
              <a:rPr lang="en-US" sz="3200" dirty="0">
                <a:solidFill>
                  <a:srgbClr val="0070C0"/>
                </a:solidFill>
              </a:rPr>
              <a:t>the letters in '</a:t>
            </a:r>
            <a:r>
              <a:rPr lang="en-US" sz="3200" dirty="0" err="1">
                <a:solidFill>
                  <a:srgbClr val="0070C0"/>
                </a:solidFill>
              </a:rPr>
              <a:t>string_value</a:t>
            </a:r>
            <a:r>
              <a:rPr lang="en-US" sz="3200" dirty="0">
                <a:solidFill>
                  <a:srgbClr val="0070C0"/>
                </a:solidFill>
              </a:rPr>
              <a:t>' is converted to lowercase.</a:t>
            </a: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FF0000"/>
                </a:solidFill>
              </a:rPr>
              <a:t>UPPER </a:t>
            </a:r>
            <a:r>
              <a:rPr lang="en-US" sz="3200" dirty="0">
                <a:solidFill>
                  <a:srgbClr val="FF0000"/>
                </a:solidFill>
              </a:rPr>
              <a:t>(</a:t>
            </a:r>
            <a:r>
              <a:rPr lang="en-US" sz="3200" dirty="0" err="1">
                <a:solidFill>
                  <a:srgbClr val="FF0000"/>
                </a:solidFill>
              </a:rPr>
              <a:t>string_value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  <a:r>
              <a:rPr lang="en-US" sz="3200" dirty="0">
                <a:solidFill>
                  <a:srgbClr val="0070C0"/>
                </a:solidFill>
              </a:rPr>
              <a:t>	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</a:rPr>
              <a:t>All the letters in '</a:t>
            </a:r>
            <a:r>
              <a:rPr lang="en-US" sz="3200" dirty="0" err="1">
                <a:solidFill>
                  <a:srgbClr val="0070C0"/>
                </a:solidFill>
              </a:rPr>
              <a:t>string_value</a:t>
            </a:r>
            <a:r>
              <a:rPr lang="en-US" sz="3200" dirty="0">
                <a:solidFill>
                  <a:srgbClr val="0070C0"/>
                </a:solidFill>
              </a:rPr>
              <a:t>' is converted to uppercase.</a:t>
            </a: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FF0000"/>
                </a:solidFill>
              </a:rPr>
              <a:t>INITCAP </a:t>
            </a:r>
            <a:r>
              <a:rPr lang="en-US" sz="3200" dirty="0">
                <a:solidFill>
                  <a:srgbClr val="FF0000"/>
                </a:solidFill>
              </a:rPr>
              <a:t>(</a:t>
            </a:r>
            <a:r>
              <a:rPr lang="en-US" sz="3200" dirty="0" err="1">
                <a:solidFill>
                  <a:srgbClr val="FF0000"/>
                </a:solidFill>
              </a:rPr>
              <a:t>string_value</a:t>
            </a:r>
            <a:r>
              <a:rPr lang="en-US" sz="3200" dirty="0">
                <a:solidFill>
                  <a:srgbClr val="FF0000"/>
                </a:solidFill>
              </a:rPr>
              <a:t>)	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</a:rPr>
              <a:t>All the letters in '</a:t>
            </a:r>
            <a:r>
              <a:rPr lang="en-US" sz="3200" dirty="0" err="1">
                <a:solidFill>
                  <a:srgbClr val="0070C0"/>
                </a:solidFill>
              </a:rPr>
              <a:t>string_value</a:t>
            </a:r>
            <a:r>
              <a:rPr lang="en-US" sz="3200" dirty="0">
                <a:solidFill>
                  <a:srgbClr val="0070C0"/>
                </a:solidFill>
              </a:rPr>
              <a:t>' is converted to mixed case.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89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61" y="365125"/>
            <a:ext cx="11190907" cy="69094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fontAlgn="base"/>
            <a:r>
              <a:rPr lang="en-US" sz="40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Character or Text Functions</a:t>
            </a:r>
            <a:endParaRPr lang="en-US" sz="4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21080" y="1549400"/>
            <a:ext cx="10825480" cy="4761248"/>
          </a:xfrm>
        </p:spPr>
        <p:txBody>
          <a:bodyPr>
            <a:noAutofit/>
          </a:bodyPr>
          <a:lstStyle/>
          <a:p>
            <a:pPr fontAlgn="base"/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TRIM </a:t>
            </a:r>
          </a:p>
          <a:p>
            <a:pPr fontAlgn="base"/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SUBSTR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string_value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m, n)	Returns 'n' number of characters from '</a:t>
            </a:r>
            <a:r>
              <a:rPr lang="en-US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string_value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starting from the 'm' position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a query to display the employees whose </a:t>
            </a:r>
            <a:r>
              <a:rPr lang="en-US" sz="2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ename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second letter would be 'LA' from employee table using substring function.</a:t>
            </a:r>
          </a:p>
          <a:p>
            <a:pPr fontAlgn="base"/>
            <a:r>
              <a:rPr lang="en-US" sz="20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fontAlgn="base"/>
            <a:r>
              <a:rPr lang="en-US" sz="2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string, substring [, </a:t>
            </a:r>
            <a:r>
              <a:rPr lang="en-US" sz="2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start_position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[, </a:t>
            </a:r>
            <a:r>
              <a:rPr lang="en-US" sz="2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nth_appearance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] ] )</a:t>
            </a:r>
          </a:p>
          <a:p>
            <a:pPr fontAlgn="base"/>
            <a:r>
              <a:rPr lang="en-US" sz="2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 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string_value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20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characters in '</a:t>
            </a:r>
            <a:r>
              <a:rPr lang="en-US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string_value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in returned.</a:t>
            </a:r>
          </a:p>
          <a:p>
            <a:pPr fontAlgn="base"/>
            <a:endParaRPr lang="en-US" sz="20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2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query to display the employee whose employees length is 5 from </a:t>
            </a:r>
            <a:r>
              <a:rPr lang="en-US" sz="2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table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41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6420" cy="6508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Character or Text Functions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8200" y="1210614"/>
            <a:ext cx="10803468" cy="4919730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LPAD 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string_value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n, 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pad_value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 </a:t>
            </a:r>
            <a:r>
              <a:rPr lang="en-US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28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string_value</a:t>
            </a:r>
            <a:r>
              <a:rPr lang="en-US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left-padded with '</a:t>
            </a:r>
            <a:r>
              <a:rPr lang="en-US" sz="28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pad_value</a:t>
            </a:r>
            <a:r>
              <a:rPr lang="en-US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. The length of the whole string will be of 'n' characters.</a:t>
            </a: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RPAD 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string_value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n, 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pad_value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 '</a:t>
            </a:r>
            <a:r>
              <a:rPr lang="en-US" sz="28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string_value</a:t>
            </a:r>
            <a:r>
              <a:rPr lang="en-US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right-padded with '</a:t>
            </a:r>
            <a:r>
              <a:rPr lang="en-US" sz="28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pad_value</a:t>
            </a:r>
            <a:r>
              <a:rPr lang="en-US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. The length of the whole string will be of 'n' characters.</a:t>
            </a: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(),replace():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 is used to replaces character by character where as replace is used to replaces character by string or string by string</a:t>
            </a: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query to count number of times that particular '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occurred within given string "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using replace function </a:t>
            </a:r>
            <a:r>
              <a:rPr lang="en-US" sz="2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lnSpc>
                <a:spcPts val="2500"/>
              </a:lnSpc>
            </a:pPr>
            <a:r>
              <a:rPr lang="en-US" sz="28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concat</a:t>
            </a:r>
            <a:r>
              <a:rPr lang="en-US" sz="28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(string1,string2)</a:t>
            </a: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015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Date Functions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21080" y="1549400"/>
            <a:ext cx="10866120" cy="4394200"/>
          </a:xfrm>
        </p:spPr>
        <p:txBody>
          <a:bodyPr/>
          <a:lstStyle/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</a:rPr>
              <a:t>These are functions that take values that are of </a:t>
            </a:r>
            <a:r>
              <a:rPr lang="en-US" sz="2800" i="1" dirty="0" err="1">
                <a:solidFill>
                  <a:srgbClr val="0070C0"/>
                </a:solidFill>
              </a:rPr>
              <a:t>datatype</a:t>
            </a:r>
            <a:r>
              <a:rPr lang="en-US" sz="2800" i="1" dirty="0">
                <a:solidFill>
                  <a:srgbClr val="0070C0"/>
                </a:solidFill>
              </a:rPr>
              <a:t> DATE as input and return values of </a:t>
            </a:r>
            <a:r>
              <a:rPr lang="en-US" sz="2800" i="1" dirty="0" err="1">
                <a:solidFill>
                  <a:srgbClr val="0070C0"/>
                </a:solidFill>
              </a:rPr>
              <a:t>datatype</a:t>
            </a:r>
            <a:r>
              <a:rPr lang="en-US" sz="2800" i="1" dirty="0">
                <a:solidFill>
                  <a:srgbClr val="0070C0"/>
                </a:solidFill>
              </a:rPr>
              <a:t> DATE, except for the MONTHS_BETWEEN function, which returns a number</a:t>
            </a:r>
            <a:r>
              <a:rPr lang="en-US" sz="2800" i="1" dirty="0" smtClean="0">
                <a:solidFill>
                  <a:srgbClr val="0070C0"/>
                </a:solidFill>
              </a:rPr>
              <a:t>.</a:t>
            </a:r>
          </a:p>
          <a:p>
            <a:pPr>
              <a:lnSpc>
                <a:spcPts val="2500"/>
              </a:lnSpc>
            </a:pPr>
            <a:endParaRPr lang="en-US" sz="2800" i="1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0070C0"/>
                </a:solidFill>
              </a:rPr>
              <a:t>Write </a:t>
            </a:r>
            <a:r>
              <a:rPr lang="en-US" sz="2800" i="1" dirty="0">
                <a:solidFill>
                  <a:srgbClr val="0070C0"/>
                </a:solidFill>
              </a:rPr>
              <a:t>a query to display first date of the current month.</a:t>
            </a: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FF0000"/>
                </a:solidFill>
              </a:rPr>
              <a:t>ADD_MONTHS </a:t>
            </a:r>
            <a:r>
              <a:rPr lang="en-US" sz="2800" i="1" dirty="0">
                <a:solidFill>
                  <a:srgbClr val="FF0000"/>
                </a:solidFill>
              </a:rPr>
              <a:t>(date, n)	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</a:rPr>
              <a:t>Returns a date value after adding 'n' months to the date 'x'.</a:t>
            </a: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380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Date Functions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193532"/>
            <a:ext cx="11347028" cy="4973587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FF0000"/>
                </a:solidFill>
              </a:rPr>
              <a:t>MONTHS_BETWEEN (x1, x2)	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Returns the number of months between dates x1 and x2.</a:t>
            </a: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NEXT_DAY </a:t>
            </a:r>
            <a:r>
              <a:rPr lang="en-US" sz="2800" dirty="0">
                <a:solidFill>
                  <a:srgbClr val="FF0000"/>
                </a:solidFill>
              </a:rPr>
              <a:t>(x, </a:t>
            </a:r>
            <a:r>
              <a:rPr lang="en-US" sz="2800" dirty="0" err="1">
                <a:solidFill>
                  <a:srgbClr val="FF0000"/>
                </a:solidFill>
              </a:rPr>
              <a:t>week_day</a:t>
            </a:r>
            <a:r>
              <a:rPr lang="en-US" sz="2800" dirty="0">
                <a:solidFill>
                  <a:srgbClr val="FF0000"/>
                </a:solidFill>
              </a:rPr>
              <a:t>)	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Returns the next date of the '</a:t>
            </a:r>
            <a:r>
              <a:rPr lang="en-US" sz="2800" dirty="0" err="1">
                <a:solidFill>
                  <a:srgbClr val="0070C0"/>
                </a:solidFill>
              </a:rPr>
              <a:t>week_day</a:t>
            </a:r>
            <a:r>
              <a:rPr lang="en-US" sz="2800" dirty="0">
                <a:solidFill>
                  <a:srgbClr val="0070C0"/>
                </a:solidFill>
              </a:rPr>
              <a:t>' on or after the date 'x' occurs.</a:t>
            </a: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LAST_DAY </a:t>
            </a:r>
            <a:r>
              <a:rPr lang="en-US" sz="2800" dirty="0">
                <a:solidFill>
                  <a:srgbClr val="FF0000"/>
                </a:solidFill>
              </a:rPr>
              <a:t>(x)	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It is used to determine the number of days remaining in a month from the date 'x' specified.</a:t>
            </a: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SYSDATE</a:t>
            </a:r>
            <a:r>
              <a:rPr lang="en-US" sz="2800" dirty="0">
                <a:solidFill>
                  <a:srgbClr val="FF0000"/>
                </a:solidFill>
              </a:rPr>
              <a:t>	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Returns the systems current date and time.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2469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.pptx" id="{BD12C6EB-F608-41DB-A319-F82713CB43C1}" vid="{FF39422E-CC3E-4D1B-967E-6348BF9707DB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.pptx" id="{BD12C6EB-F608-41DB-A319-F82713CB43C1}" vid="{D2268FB9-5694-42F3-8EE9-00BC38ECA62F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sunilSir</Template>
  <TotalTime>861</TotalTime>
  <Words>1333</Words>
  <Application>Microsoft Office PowerPoint</Application>
  <PresentationFormat>Widescreen</PresentationFormat>
  <Paragraphs>235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4" baseType="lpstr">
      <vt:lpstr>Arial</vt:lpstr>
      <vt:lpstr>Arial Black</vt:lpstr>
      <vt:lpstr>Calibri</vt:lpstr>
      <vt:lpstr>Calibri Light</vt:lpstr>
      <vt:lpstr>Cambria</vt:lpstr>
      <vt:lpstr>Cascadia Mono SemiLight</vt:lpstr>
      <vt:lpstr>Constantia</vt:lpstr>
      <vt:lpstr>Courier New</vt:lpstr>
      <vt:lpstr>CSM Bold</vt:lpstr>
      <vt:lpstr>CSM Book</vt:lpstr>
      <vt:lpstr>Times New Roman</vt:lpstr>
      <vt:lpstr>Trebuchet MS</vt:lpstr>
      <vt:lpstr>Wingdings 3</vt:lpstr>
      <vt:lpstr>1_Custom Design</vt:lpstr>
      <vt:lpstr>Custom Design</vt:lpstr>
      <vt:lpstr>Facet</vt:lpstr>
      <vt:lpstr>PowerPoint Presentation</vt:lpstr>
      <vt:lpstr>Function</vt:lpstr>
      <vt:lpstr>Numeric Function</vt:lpstr>
      <vt:lpstr>Numeric Function</vt:lpstr>
      <vt:lpstr>Character or Text Functions</vt:lpstr>
      <vt:lpstr>Character or Text Functions</vt:lpstr>
      <vt:lpstr>Character or Text Functions</vt:lpstr>
      <vt:lpstr>Date Functions</vt:lpstr>
      <vt:lpstr>Date Functions</vt:lpstr>
      <vt:lpstr>Conversion Functions</vt:lpstr>
      <vt:lpstr>Conversion Functions</vt:lpstr>
      <vt:lpstr>Multiple Row Functions</vt:lpstr>
      <vt:lpstr>Multiple Row Functions</vt:lpstr>
      <vt:lpstr>Multiple Row Functions</vt:lpstr>
      <vt:lpstr>Analytical function</vt:lpstr>
      <vt:lpstr>Set operator:</vt:lpstr>
      <vt:lpstr>Decode function</vt:lpstr>
      <vt:lpstr>Decode function</vt:lpstr>
      <vt:lpstr>Decode function</vt:lpstr>
      <vt:lpstr>Case statement</vt:lpstr>
      <vt:lpstr>Case statement</vt:lpstr>
      <vt:lpstr>Grouping_id()</vt:lpstr>
      <vt:lpstr>Grouping_id()</vt:lpstr>
      <vt:lpstr>Grouping_id()</vt:lpstr>
      <vt:lpstr>Searched Case Statement</vt:lpstr>
      <vt:lpstr>pivot function </vt:lpstr>
      <vt:lpstr>pivot function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 RANJAN SAHOO</dc:creator>
  <cp:lastModifiedBy>Sunil Kumar Choudhury</cp:lastModifiedBy>
  <cp:revision>29</cp:revision>
  <dcterms:created xsi:type="dcterms:W3CDTF">2023-05-02T17:10:56Z</dcterms:created>
  <dcterms:modified xsi:type="dcterms:W3CDTF">2023-07-24T13:23:37Z</dcterms:modified>
</cp:coreProperties>
</file>